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71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5" r:id="rId4"/>
    <p:sldId id="305" r:id="rId5"/>
    <p:sldId id="257" r:id="rId6"/>
    <p:sldId id="258" r:id="rId7"/>
    <p:sldId id="259" r:id="rId8"/>
    <p:sldId id="306" r:id="rId9"/>
    <p:sldId id="28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B356A00F-536C-4F13-B5BB-5A2C2612872D}">
          <p14:sldIdLst>
            <p14:sldId id="256"/>
            <p14:sldId id="285"/>
            <p14:sldId id="305"/>
          </p14:sldIdLst>
        </p14:section>
        <p14:section name="Sezione senza titolo" id="{55F8B62A-63AE-46CC-897F-7ECED99D5AF6}">
          <p14:sldIdLst>
            <p14:sldId id="257"/>
            <p14:sldId id="258"/>
            <p14:sldId id="259"/>
            <p14:sldId id="306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C5B7D011-8CD1-49A3-AC89-964EC8D0E1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D914F0-2D5B-4803-BCF8-FDB1FD80A1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0B179-33E4-4176-82E9-29BF79C49245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3D1CB1-C8CA-4B65-A548-5E96D93E28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"la fiscalità del giovane medico"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1ABC7A-93C8-46D3-B87A-8E942E62E9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738EA-FDA4-4362-99C5-20869DF7DB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9094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968F2-77CE-4810-B38F-5F94750CCF8F}" type="datetimeFigureOut">
              <a:rPr lang="it-IT" smtClean="0"/>
              <a:t>18/02/2025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"la fiscalità del giovane medico"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FCAC-EE54-464F-AEFA-85B8477831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62759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E67143C-A13C-4357-9BAF-228CC72DB4D2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95DE-1940-4174-9B29-1F09376CBF24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6A506-FA14-4FFD-8DDE-7475FB2E36AF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FCEC1-2D8F-4065-8B7B-78DA95DA59B3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117A-A5CE-49E5-AB76-34EC68DC7524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D236-C35A-47AF-B70C-8D90AE6D3185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A302-EC3B-43D7-84AA-884E9611F527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1FD9-A399-4B81-AB99-7C1EA738EF67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4679-8752-485F-A3FA-B1A5CBB7887A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7213E5-A58E-4C25-8286-EDF28F277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51601E-5821-4163-BAE4-6651DDAA7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5C5AD9-1D9D-419B-B9CE-D0CBD1E5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5B444-281F-4ADF-865A-2BAECB154955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4AAA4D-8E8C-474D-AC72-1A9BF0E1B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99239C-CFA4-4E5C-A939-E2090BA9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08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E6C2C1-9FA3-4EC5-B536-7EA5C4BC5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1AAC6E-00B2-4EAA-9D7E-4E00413E6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F74F62-785E-4CCE-93C0-5A460E7D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4E74A-73C8-4C5D-B605-E6E316BBCF72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E9CD8C-2C78-4F0C-BF7B-36648B1B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64486E-4C4C-4B0A-8324-09D45109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292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9E9D3-FF9D-41AD-AA30-F11F2B57E8B9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05EA73-873D-4CA6-8CF8-E28808194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532DB9-A686-43AD-BB89-F86794A3C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01E4B7-D1EE-4B09-82F1-3AD6C5628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5125-F9D0-4C0B-82FE-2323BE4E3FC8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335FE7-517F-4C1B-9303-11966A8F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29984B-49D6-443C-B720-89AD04F2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6988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841A78-59D8-49AF-BDCD-578C56E72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E2EA0F-A3A7-4455-BED1-F19D2FF99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262182-B989-447C-8CBE-DF3B75C49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302EB7-B734-47F1-B6EE-313B0528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CAEF-F892-4E59-91AC-7A90801BEE17}" type="datetime1">
              <a:rPr lang="en-US" smtClean="0"/>
              <a:t>2/18/2025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052E5A-029B-481D-90AD-FCF7202B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679D1B-47EF-4ABB-8F4E-68C132DC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9039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89314D-5E34-40B2-B21A-F429A977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EF20E9-7B91-477A-A561-9C147045D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005DBF7-1961-433C-8355-E40CD91E0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AC650AC-5D63-4C78-B7F0-B1449E568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D9D1F99-C769-4617-A3DD-779356761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0FDD1B9-3838-4A34-AD09-900BFBFB6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931C-059B-44A0-8767-7701710B4B81}" type="datetime1">
              <a:rPr lang="en-US" smtClean="0"/>
              <a:t>2/18/2025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06FD7AF-7E33-418B-B2F4-71E46138B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2962911-78D7-45AB-814D-F3B7C3924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7449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D652DC-0743-4E96-99BF-1FDE89371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23390FA-F967-4339-9B8A-A1FABADD7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CCC9-9A9C-495E-90BF-50F8C7D158BD}" type="datetime1">
              <a:rPr lang="en-US" smtClean="0"/>
              <a:t>2/18/2025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199E66-D6D5-4F1F-B48C-33C1D397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BFE2000-F20B-49D0-B8A6-8BDE28E0D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4868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8520506-46BA-4131-94B0-448072307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AFF9-EA23-4D74-A745-C4685BC6F6A0}" type="datetime1">
              <a:rPr lang="en-US" smtClean="0"/>
              <a:t>2/18/2025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FB936F8-6B4E-42EB-A198-E10F3B547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EAFA283-FF0D-4C5F-91BF-2041610BA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21946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5E234-93DC-468C-9A83-D96AD93B6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964CB4-D60D-40DF-BA50-4570C7703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31A9FFF-BEC2-48FC-B50E-843755A92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60C16A-6D51-410E-8DD2-C6FE5264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40987-6B27-4113-A9F9-5320ED64892A}" type="datetime1">
              <a:rPr lang="en-US" smtClean="0"/>
              <a:t>2/18/2025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044A3D-AAB2-4964-A384-339B9AD9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BC69BE-65BC-4E10-9DEB-63FC9D1B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432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2835E-2F07-46CF-9A88-A2C7BD1AB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E3E29A4-5CBB-42FA-B2AF-D0D7FFD64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969B650-ED7B-453C-AE65-0B891534D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F755914-C030-4154-B667-88D772473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D2F0-56B6-4542-9C4F-9A3766F9758B}" type="datetime1">
              <a:rPr lang="en-US" smtClean="0"/>
              <a:t>2/18/2025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C50ACB-8CF6-4A96-B386-F925A9E33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AF7DAA-02DC-4708-AF61-03236340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3014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58F33C-0C91-49B0-817D-CA1BC9BAD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5F67826-DA71-4A63-A4AC-266C0C9B9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ADE7F2-5E5B-4D1A-B73B-27F50BF3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8D13B-4681-4755-87B7-8664DFBFB7D1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EF8A00-AA65-45F9-AD04-36CCD38BA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D8D5A0-15B0-4575-B229-ABAE0D47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2877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8619102-5278-459C-82FA-22CF75B75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6D00114-F1C1-4BEA-9DF4-1C059FA4D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EEB80F-10CF-4836-8DD9-E87A91E6D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6C83-F348-4065-81AB-CF22F592FB06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A1B2D9-244C-4415-9D32-75BC39361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279073-4119-4BC4-A65A-63FE0149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84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BDE8-4054-4D27-AAD1-3CFB9D6B86D2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32631-F89E-4D77-86F2-9718551F70E6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998F-A5A5-428C-82ED-148BD6DBCE33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5F37D-A6C6-46EA-8F2A-B8882110E342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006A-864C-4668-9260-6D49BD78219D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4A309-B463-4714-83F7-96822B4E79FA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239C-457A-43BE-B79A-026373E86E04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617DD26-A0E1-40E6-9617-74B3BAFDBE03}" type="datetime1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Dott. Bertoni Gian Luca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CEF362E-AD4D-42CA-86EB-B6F918E81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39CC37-5CFB-466E-8D53-ACE750B9D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589589-7FAC-4B97-A9AC-E9A6FC4D2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3B0D6-3573-4D72-AA60-AF154424E5EB}" type="datetime1">
              <a:rPr lang="en-US" smtClean="0"/>
              <a:t>2/18/2025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3D7D81-35FE-4CDB-9D4D-F441A69F0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Dott. Bertoni Gian Luca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77D9D8-0338-45A6-BBF9-65846DB9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3475B-A55C-4D19-9050-56823EFBDF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0631F0-D5DE-4C91-85EB-7D596D5D9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2257934"/>
            <a:ext cx="8825658" cy="1570464"/>
          </a:xfrm>
        </p:spPr>
        <p:txBody>
          <a:bodyPr/>
          <a:lstStyle/>
          <a:p>
            <a:pPr algn="ctr"/>
            <a:r>
              <a:rPr lang="it-IT" sz="4400" dirty="0"/>
              <a:t> SPUNTI PER RIDURRE LA TASSAZIONE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6B651-ADD3-4A13-8D76-80BE42707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0FAF2144-6EEA-41B1-AD53-419030FF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Dott</a:t>
            </a:r>
            <a:r>
              <a:rPr lang="en-US" dirty="0"/>
              <a:t>. </a:t>
            </a:r>
            <a:r>
              <a:rPr lang="en-US" dirty="0" err="1"/>
              <a:t>Bertoni</a:t>
            </a:r>
            <a:r>
              <a:rPr lang="en-US" dirty="0"/>
              <a:t> Gian Luca</a:t>
            </a:r>
          </a:p>
        </p:txBody>
      </p:sp>
    </p:spTree>
    <p:extLst>
      <p:ext uri="{BB962C8B-B14F-4D97-AF65-F5344CB8AC3E}">
        <p14:creationId xmlns:p14="http://schemas.microsoft.com/office/powerpoint/2010/main" val="6862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C2A083-D999-4019-AED2-820DC0EB5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180" y="3098800"/>
            <a:ext cx="8761412" cy="34163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it-IT" sz="3600" dirty="0">
                <a:solidFill>
                  <a:srgbClr val="999999"/>
                </a:solidFill>
                <a:latin typeface="Copperplate Gothic Light"/>
                <a:ea typeface="Times New Roman"/>
              </a:rPr>
              <a:t>GIAN LUCA BERTONI </a:t>
            </a:r>
            <a:endParaRPr lang="it-IT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it-IT" sz="2000" dirty="0">
                <a:solidFill>
                  <a:srgbClr val="999999"/>
                </a:solidFill>
                <a:latin typeface="Copperplate Gothic Light"/>
                <a:ea typeface="Times New Roman"/>
              </a:rPr>
              <a:t>Dottore Commercialista   Revisore Contabile</a:t>
            </a:r>
            <a:r>
              <a:rPr lang="it-IT" sz="2000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it-IT" dirty="0"/>
          </a:p>
          <a:p>
            <a:pPr algn="just">
              <a:lnSpc>
                <a:spcPct val="100000"/>
              </a:lnSpc>
            </a:pP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Lo studio opera attraverso la società BCG </a:t>
            </a:r>
            <a:r>
              <a:rPr lang="it-IT" dirty="0" err="1">
                <a:solidFill>
                  <a:srgbClr val="000000"/>
                </a:solidFill>
                <a:latin typeface="Calibri"/>
                <a:ea typeface="Times New Roman"/>
              </a:rPr>
              <a:t>Srls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 al cui interno sono presenti: nr. 4 dottori commercialisti (con differenti specializzazioni); nr. 2 legali (civile/penale; contrattualistica); nr. 1 consulente del lavoro. </a:t>
            </a: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L’elevata specializzazione tecnica e la simultanea presenza di differenti professionisti nella medesima struttura permette al cliente di </a:t>
            </a:r>
            <a:r>
              <a:rPr lang="it-IT" b="1" dirty="0">
                <a:solidFill>
                  <a:srgbClr val="000000"/>
                </a:solidFill>
                <a:latin typeface="Calibri"/>
                <a:ea typeface="Times New Roman"/>
              </a:rPr>
              <a:t>essere seguito in modo altamente qualificato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, con </a:t>
            </a:r>
            <a:r>
              <a:rPr lang="it-IT" b="1" dirty="0">
                <a:solidFill>
                  <a:srgbClr val="000000"/>
                </a:solidFill>
                <a:latin typeface="Calibri"/>
                <a:ea typeface="Times New Roman"/>
              </a:rPr>
              <a:t>tempi di risposta celeri 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ed a </a:t>
            </a:r>
            <a:r>
              <a:rPr lang="it-IT" b="1" dirty="0">
                <a:solidFill>
                  <a:srgbClr val="000000"/>
                </a:solidFill>
                <a:latin typeface="Calibri"/>
                <a:ea typeface="Times New Roman"/>
              </a:rPr>
              <a:t>costi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 particolarmente competitivi, generalmente di circa il </a:t>
            </a:r>
            <a:r>
              <a:rPr lang="it-IT" b="1" dirty="0">
                <a:solidFill>
                  <a:srgbClr val="000000"/>
                </a:solidFill>
                <a:latin typeface="Calibri"/>
                <a:ea typeface="Times New Roman"/>
              </a:rPr>
              <a:t>20% inferiori rispetto alle tariffe medie 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presenti sul mercato.</a:t>
            </a:r>
            <a:endParaRPr lang="it-IT" dirty="0"/>
          </a:p>
          <a:p>
            <a:pPr algn="just">
              <a:lnSpc>
                <a:spcPct val="100000"/>
              </a:lnSpc>
            </a:pPr>
            <a:endParaRPr lang="it-IT" dirty="0"/>
          </a:p>
          <a:p>
            <a:pPr algn="just">
              <a:lnSpc>
                <a:spcPct val="100000"/>
              </a:lnSpc>
            </a:pPr>
            <a:r>
              <a:rPr lang="it-IT" b="1" i="1" dirty="0">
                <a:solidFill>
                  <a:srgbClr val="000000"/>
                </a:solidFill>
                <a:latin typeface="Calibri"/>
                <a:ea typeface="Times New Roman"/>
              </a:rPr>
              <a:t>La struttura da diversi anni ha sviluppato convenzioni con primari ordini professionali e con primari sindacati ed enti nazionali, seguendo in modo specialistico il segmento dei liberi professionisti nei seguenti servizi: contabile, fiscale, societario, </a:t>
            </a:r>
            <a:r>
              <a:rPr lang="it-IT" b="1" i="1" dirty="0" err="1">
                <a:solidFill>
                  <a:srgbClr val="000000"/>
                </a:solidFill>
                <a:latin typeface="Calibri"/>
                <a:ea typeface="Times New Roman"/>
              </a:rPr>
              <a:t>giuslavoristico</a:t>
            </a:r>
            <a:r>
              <a:rPr lang="it-IT" b="1" i="1" dirty="0">
                <a:solidFill>
                  <a:srgbClr val="000000"/>
                </a:solidFill>
                <a:latin typeface="Calibri"/>
                <a:ea typeface="Times New Roman"/>
              </a:rPr>
              <a:t> e giuridico/contrattuale</a:t>
            </a:r>
            <a:r>
              <a:rPr lang="it-IT" dirty="0">
                <a:solidFill>
                  <a:srgbClr val="000000"/>
                </a:solidFill>
                <a:latin typeface="Calibri"/>
                <a:ea typeface="Times New Roman"/>
              </a:rPr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27DBBB5-95D2-43AE-9132-5D58B201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E8CE87CA-8FA1-4A5A-9A28-C1DED7B6CF0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0000" tIns="45000" rIns="90000" bIns="45000" anchor="ctr"/>
          <a:lstStyle/>
          <a:p>
            <a:endParaRPr dirty="0"/>
          </a:p>
          <a:p>
            <a:endParaRPr dirty="0"/>
          </a:p>
          <a:p>
            <a:pPr algn="ctr">
              <a:lnSpc>
                <a:spcPct val="100000"/>
              </a:lnSpc>
            </a:pPr>
            <a:r>
              <a:rPr lang="it-IT" sz="3300" dirty="0">
                <a:solidFill>
                  <a:srgbClr val="000000"/>
                </a:solidFill>
                <a:latin typeface="Copperplate Gothic Bold"/>
                <a:ea typeface="DejaVu Sans"/>
              </a:rPr>
              <a:t>STUDIO BERTONI &amp; PARTNERS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it-IT" sz="1600" dirty="0">
                <a:solidFill>
                  <a:srgbClr val="000000"/>
                </a:solidFill>
                <a:latin typeface="Copperplate Gothic Bold"/>
                <a:ea typeface="DejaVu Sans"/>
              </a:rPr>
              <a:t>SLIDE A CURA DI:</a:t>
            </a:r>
            <a:endParaRPr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19C63C6-CABE-40F3-9928-7AC699BC90A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348926" y="2363320"/>
            <a:ext cx="925920" cy="73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218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41A7D-6BB8-4E53-9628-F7E2A010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SERVIZI DEL NOSTRO STUDIO PER IL PROFESSIONISTA: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EB0D75-DA65-43DB-B414-3C85730A6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b="1" dirty="0"/>
              <a:t>In convenzione con il Suo Ordine </a:t>
            </a:r>
            <a:r>
              <a:rPr lang="it-IT" dirty="0"/>
              <a:t>professionale, lo Studio </a:t>
            </a:r>
            <a:r>
              <a:rPr lang="it-IT" dirty="0" err="1"/>
              <a:t>Bertoni&amp;Partners</a:t>
            </a:r>
            <a:r>
              <a:rPr lang="it-IT" dirty="0"/>
              <a:t>, offre </a:t>
            </a:r>
            <a:r>
              <a:rPr lang="it-IT" b="1" dirty="0"/>
              <a:t>un primo consulto sui temi fiscali gratuitamente</a:t>
            </a:r>
            <a:r>
              <a:rPr lang="it-IT" dirty="0"/>
              <a:t> ed a tariffe di favore per gli iscritti (o futuri iscritti) all’Ordine i seguenti</a:t>
            </a:r>
          </a:p>
          <a:p>
            <a:pPr marL="0" indent="0">
              <a:buNone/>
            </a:pPr>
            <a:r>
              <a:rPr lang="it-IT" dirty="0"/>
              <a:t>servizi:</a:t>
            </a:r>
          </a:p>
          <a:p>
            <a:r>
              <a:rPr lang="it-IT" dirty="0"/>
              <a:t>consulenza in fase di apertura </a:t>
            </a:r>
            <a:r>
              <a:rPr lang="it-IT" dirty="0" err="1"/>
              <a:t>p.iva</a:t>
            </a:r>
            <a:r>
              <a:rPr lang="it-IT" dirty="0"/>
              <a:t> sulla scelta della corretta forma giuridica (ditta individuale, società,  studio associato, associazione) e sul regime fiscale più opportuno </a:t>
            </a:r>
            <a:r>
              <a:rPr lang="it-IT" b="1" i="1" dirty="0">
                <a:solidFill>
                  <a:srgbClr val="FF0000"/>
                </a:solidFill>
              </a:rPr>
              <a:t>PRIMO CONSULTO GRATUITO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;</a:t>
            </a:r>
          </a:p>
          <a:p>
            <a:r>
              <a:rPr lang="it-IT" dirty="0"/>
              <a:t>assistenza per le varie pratiche di apertura </a:t>
            </a:r>
            <a:r>
              <a:rPr lang="it-IT" dirty="0" err="1"/>
              <a:t>p.iva</a:t>
            </a:r>
            <a:r>
              <a:rPr lang="it-IT" dirty="0"/>
              <a:t> ;</a:t>
            </a:r>
          </a:p>
          <a:p>
            <a:r>
              <a:rPr lang="it-IT" dirty="0"/>
              <a:t>assistenza , consulenza e redazione per elaborazione business plan;</a:t>
            </a:r>
          </a:p>
          <a:p>
            <a:r>
              <a:rPr lang="it-IT" dirty="0"/>
              <a:t>assistenza per la tenuta contabile ed elaborazione ed invio telematico dichiarativi;</a:t>
            </a:r>
          </a:p>
          <a:p>
            <a:r>
              <a:rPr lang="it-IT" dirty="0"/>
              <a:t>redazione di pareri sui temi fiscali, societari, contabili e redazione di interpelli;</a:t>
            </a:r>
          </a:p>
          <a:p>
            <a:r>
              <a:rPr lang="it-IT" dirty="0"/>
              <a:t>consulenza ed assistenza in tema di contenzioso fiscale e rappresentanza in commissione tributaria;</a:t>
            </a:r>
          </a:p>
          <a:p>
            <a:r>
              <a:rPr lang="it-IT" dirty="0"/>
              <a:t>consulenza in tema di contributi a fondo perduto.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1D71653-1734-48E0-B663-3B4C6DB4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7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09A992-6CD4-46F6-9F8A-7431B69C9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1) INDIVIDUAZIONE DELLA CORRETTA FORMA GIURIDICA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0C0886-A75C-463B-83C8-85DF9DC4F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Forma individuale – Regime forfettario (</a:t>
            </a:r>
            <a:r>
              <a:rPr lang="it-IT" dirty="0" err="1"/>
              <a:t>inps</a:t>
            </a:r>
            <a:r>
              <a:rPr lang="it-IT" dirty="0"/>
              <a:t> gestione </a:t>
            </a:r>
            <a:r>
              <a:rPr lang="it-IT" dirty="0" err="1"/>
              <a:t>com</a:t>
            </a:r>
            <a:r>
              <a:rPr lang="it-IT" dirty="0"/>
              <a:t>/art. vs separata)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Forma individuale – Partita iva in regime fiscale ordinario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Forma collettiva – Società di persone (</a:t>
            </a:r>
            <a:r>
              <a:rPr lang="it-IT" dirty="0" err="1"/>
              <a:t>snc,sas</a:t>
            </a:r>
            <a:r>
              <a:rPr lang="it-IT" dirty="0"/>
              <a:t>)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Esercizio in società di capitali – Srl o Spa</a:t>
            </a:r>
          </a:p>
          <a:p>
            <a:pPr marL="0" lvl="0" indent="0">
              <a:buClr>
                <a:srgbClr val="00B050"/>
              </a:buClr>
              <a:buSzPct val="100000"/>
              <a:buNone/>
            </a:pPr>
            <a:endParaRPr lang="it-IT" dirty="0"/>
          </a:p>
          <a:p>
            <a:pPr marL="0" lvl="0" indent="0">
              <a:buClr>
                <a:srgbClr val="00B050"/>
              </a:buClr>
              <a:buSzPct val="100000"/>
              <a:buNone/>
            </a:pPr>
            <a:r>
              <a:rPr lang="it-IT" dirty="0"/>
              <a:t>Quanto fatturi</a:t>
            </a:r>
          </a:p>
          <a:p>
            <a:pPr marL="0" lvl="0" indent="0">
              <a:buClr>
                <a:srgbClr val="00B050"/>
              </a:buClr>
              <a:buSzPct val="100000"/>
              <a:buNone/>
            </a:pPr>
            <a:r>
              <a:rPr lang="it-IT" dirty="0"/>
              <a:t>Quanti soci</a:t>
            </a:r>
          </a:p>
          <a:p>
            <a:pPr marL="0" lvl="0" indent="0">
              <a:buClr>
                <a:srgbClr val="00B050"/>
              </a:buClr>
              <a:buSzPct val="100000"/>
              <a:buNone/>
            </a:pPr>
            <a:r>
              <a:rPr lang="it-IT" dirty="0"/>
              <a:t>Tipologia di attività – (grado di rischio) e (propensione al rischio)</a:t>
            </a:r>
          </a:p>
          <a:p>
            <a:pPr marL="0" lvl="0" indent="0">
              <a:buClr>
                <a:srgbClr val="00B050"/>
              </a:buClr>
              <a:buSzPct val="100000"/>
              <a:buNone/>
            </a:pPr>
            <a:r>
              <a:rPr lang="it-IT" dirty="0"/>
              <a:t>Una o più attività</a:t>
            </a:r>
          </a:p>
          <a:p>
            <a:pPr marL="0" lvl="0" indent="0">
              <a:buClr>
                <a:srgbClr val="00B050"/>
              </a:buClr>
              <a:buSzPct val="100000"/>
              <a:buNone/>
            </a:pPr>
            <a:r>
              <a:rPr lang="it-IT" dirty="0"/>
              <a:t>Esperienza imprenditoriale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91436D-0D7F-4A67-9927-CCE51381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1FB1085-864B-4A5D-8408-73159A20C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9328" y="50895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90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23457-011C-49A1-AA45-737C2D10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2) PIANIFICAZIONE STATUTARIA (SOCIETA’)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71181-610C-46EA-84E6-1600E4160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43" y="2620918"/>
            <a:ext cx="8761412" cy="3416300"/>
          </a:xfrm>
        </p:spPr>
        <p:txBody>
          <a:bodyPr>
            <a:normAutofit/>
          </a:bodyPr>
          <a:lstStyle/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Tipologia di amministrazione 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Finanziamento soci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Distribuzione asimmetrica degli utili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r>
              <a:rPr lang="it-IT" dirty="0"/>
              <a:t>Conferimento non proporzionale</a:t>
            </a:r>
          </a:p>
          <a:p>
            <a:pPr lvl="0">
              <a:buClr>
                <a:srgbClr val="00B050"/>
              </a:buClr>
              <a:buSzPct val="100000"/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64F7677-369D-4B19-8B2B-A15AEA60E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C0026E-AE21-4F3E-8DCD-7FC62108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3) INDIVIDUARE GLI STRUMENTI DI PIANIFICAZIONE FISCALE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BF3592E-0C88-5022-F8C9-02719D9B1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878225"/>
              </p:ext>
            </p:extLst>
          </p:nvPr>
        </p:nvGraphicFramePr>
        <p:xfrm>
          <a:off x="1715294" y="2535619"/>
          <a:ext cx="876141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0706">
                  <a:extLst>
                    <a:ext uri="{9D8B030D-6E8A-4147-A177-3AD203B41FA5}">
                      <a16:colId xmlns:a16="http://schemas.microsoft.com/office/drawing/2014/main" val="489321556"/>
                    </a:ext>
                  </a:extLst>
                </a:gridCol>
                <a:gridCol w="4380706">
                  <a:extLst>
                    <a:ext uri="{9D8B030D-6E8A-4147-A177-3AD203B41FA5}">
                      <a16:colId xmlns:a16="http://schemas.microsoft.com/office/drawing/2014/main" val="41502337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>
                          <a:solidFill>
                            <a:schemeClr val="tx1"/>
                          </a:solidFill>
                        </a:rPr>
                        <a:t>LATO IMPRENDITORE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Welfare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Indennità (forfettaria)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Rimborsi (forfettaria, analitica)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Royalties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Diritti d’autore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solidFill>
                            <a:schemeClr val="tx1"/>
                          </a:solidFill>
                        </a:rPr>
                        <a:t>LATO AZIENDA</a:t>
                      </a:r>
                    </a:p>
                    <a:p>
                      <a:pPr algn="ctr"/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Ires Premiale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Industria 4.0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Crediti Ricerca e sviluppo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 err="1">
                          <a:solidFill>
                            <a:schemeClr val="tx1"/>
                          </a:solidFill>
                        </a:rPr>
                        <a:t>Patent</a:t>
                      </a: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 Box</a:t>
                      </a:r>
                    </a:p>
                    <a:p>
                      <a:pPr marL="342900" indent="-342900" algn="just">
                        <a:buAutoNum type="arabicParenR"/>
                      </a:pPr>
                      <a:r>
                        <a:rPr lang="it-IT" b="0" dirty="0">
                          <a:solidFill>
                            <a:schemeClr val="tx1"/>
                          </a:solidFill>
                        </a:rPr>
                        <a:t>Compravendita crediti/fiscali</a:t>
                      </a:r>
                    </a:p>
                    <a:p>
                      <a:pPr marL="342900" indent="-342900" algn="just">
                        <a:buAutoNum type="arabicParenR"/>
                      </a:pPr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None/>
                      </a:pP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28121"/>
                  </a:ext>
                </a:extLst>
              </a:tr>
            </a:tbl>
          </a:graphicData>
        </a:graphic>
      </p:graphicFrame>
      <p:pic>
        <p:nvPicPr>
          <p:cNvPr id="5" name="Immagine 4">
            <a:extLst>
              <a:ext uri="{FF2B5EF4-FFF2-40B4-BE49-F238E27FC236}">
                <a16:creationId xmlns:a16="http://schemas.microsoft.com/office/drawing/2014/main" id="{C8B2BA14-2828-4C66-B0AD-59B347D1A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8406" y="5418006"/>
            <a:ext cx="3276600" cy="1400175"/>
          </a:xfrm>
          <a:prstGeom prst="rect">
            <a:avLst/>
          </a:prstGeom>
        </p:spPr>
      </p:pic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45EB68-228F-4745-A791-E94D9E9D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30FA21D-8751-5C23-DC84-CBB6768F5215}"/>
              </a:ext>
            </a:extLst>
          </p:cNvPr>
          <p:cNvSpPr txBox="1"/>
          <p:nvPr/>
        </p:nvSpPr>
        <p:spPr>
          <a:xfrm>
            <a:off x="625642" y="5418006"/>
            <a:ext cx="84221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B050"/>
              </a:buClr>
              <a:buSzPct val="100000"/>
            </a:pPr>
            <a:r>
              <a:rPr lang="it-IT" b="1" dirty="0"/>
              <a:t>4) STESURA DI UN BUSINESS TAX PLAN</a:t>
            </a:r>
          </a:p>
          <a:p>
            <a:pPr lvl="0">
              <a:buClr>
                <a:srgbClr val="00B050"/>
              </a:buClr>
              <a:buSzPct val="100000"/>
            </a:pPr>
            <a:endParaRPr lang="it-IT" b="1" dirty="0"/>
          </a:p>
          <a:p>
            <a:pPr lvl="0">
              <a:buClr>
                <a:srgbClr val="00B050"/>
              </a:buClr>
              <a:buSzPct val="100000"/>
            </a:pPr>
            <a:r>
              <a:rPr lang="it-IT" b="1" dirty="0"/>
              <a:t>5) VERIFICA ALMENO TRIMESTRALE DEGLI OBIETTIVI FISSATI NEL BTP</a:t>
            </a:r>
          </a:p>
        </p:txBody>
      </p:sp>
    </p:spTree>
    <p:extLst>
      <p:ext uri="{BB962C8B-B14F-4D97-AF65-F5344CB8AC3E}">
        <p14:creationId xmlns:p14="http://schemas.microsoft.com/office/powerpoint/2010/main" val="364094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76DD4-4557-49EC-82D3-62297C129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NOTE IMPORTANTI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E59A0B-FA3E-4DE6-9188-C9336B863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QUANTO SOPRA NON E’ DA INTENDERSI IN SOSTITUZIONE DI UN CONSULTO PERSONALIZZATO SULLA SPECIFICA SITUAZIONE PERSONALE. INOLTRE, LA NORMATIVA FISCALE OLTRE AD ESSERE MOLTO COMPLESSA ED ARTICOLATA, E QUINDI NON RIASSUMIBILE IN UN BREVE WEBINAR (E RELATIVE SLIDES), E’ SOGGETTA A RAPIDE MODIFICHE ED EVOLUZIONI SIA NORMATIVE CHE GIURISPRUDENZIALI.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PRIMO CONSULTO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NON RICHIEDE SPECIFICI APPROFONDIMENTI</a:t>
            </a:r>
            <a:r>
              <a:rPr lang="it-IT" sz="18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E’ RESO PRO BONO PER I SOLI ISCRITTI AL NOSTRO ENTE DALLO STUDIO: BERTONI&amp;PARTNERS.</a:t>
            </a:r>
            <a:endParaRPr lang="it-IT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chiarimenti sui temi fiscali contattare lo Studio </a:t>
            </a:r>
            <a:r>
              <a:rPr lang="it-IT" sz="34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Bertoni&amp;Partners</a:t>
            </a:r>
            <a:r>
              <a:rPr lang="it-IT" sz="3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it-IT" sz="3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328-9228037</a:t>
            </a:r>
            <a:endParaRPr lang="it-IT" sz="3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3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ppure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bertoni@bcgcommercialisti.it</a:t>
            </a:r>
            <a:endParaRPr lang="it-IT" sz="3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servizio</a:t>
            </a:r>
            <a:r>
              <a:rPr lang="it-IT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è strettamente riservato agli iscritti, del nostro Ordine professionale ed </a:t>
            </a:r>
            <a:r>
              <a:rPr lang="it-IT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attivo dalle 9.00 alle 20.00 orario continuato.</a:t>
            </a:r>
            <a:endParaRPr lang="it-IT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CC0404F-C90A-4F24-950B-1314FD655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8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22955A4-E874-4F46-8DED-380DA6238887}"/>
              </a:ext>
            </a:extLst>
          </p:cNvPr>
          <p:cNvSpPr txBox="1"/>
          <p:nvPr/>
        </p:nvSpPr>
        <p:spPr>
          <a:xfrm>
            <a:off x="2951671" y="2659559"/>
            <a:ext cx="62886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>
                <a:solidFill>
                  <a:srgbClr val="0070C0"/>
                </a:solidFill>
              </a:rPr>
              <a:t>GRAZIE PER L’ATTENZIONE</a:t>
            </a:r>
          </a:p>
          <a:p>
            <a:pPr algn="ctr"/>
            <a:endParaRPr lang="it-IT" sz="4400" dirty="0">
              <a:solidFill>
                <a:srgbClr val="0070C0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40D4D3-F822-47C4-A0F9-936952CFE97A}"/>
              </a:ext>
            </a:extLst>
          </p:cNvPr>
          <p:cNvSpPr txBox="1"/>
          <p:nvPr/>
        </p:nvSpPr>
        <p:spPr>
          <a:xfrm>
            <a:off x="7305675" y="5743575"/>
            <a:ext cx="5238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b="1" dirty="0">
                <a:solidFill>
                  <a:srgbClr val="0070C0"/>
                </a:solidFill>
                <a:latin typeface="Copperplate Gothic Light"/>
                <a:ea typeface="Times New Roman"/>
              </a:rPr>
              <a:t>Dott. GIAN LUCA BERTONI 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860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riunioni ione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1487</TotalTime>
  <Words>617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Copperplate Gothic Bold</vt:lpstr>
      <vt:lpstr>Copperplate Gothic Light</vt:lpstr>
      <vt:lpstr>Wingdings</vt:lpstr>
      <vt:lpstr>Wingdings 3</vt:lpstr>
      <vt:lpstr>Sala riunioni ione</vt:lpstr>
      <vt:lpstr>Personalizza struttura</vt:lpstr>
      <vt:lpstr> SPUNTI PER RIDURRE LA TASSAZIONE</vt:lpstr>
      <vt:lpstr>  STUDIO BERTONI &amp; PARTNERS SLIDE A CURA DI: </vt:lpstr>
      <vt:lpstr>I SERVIZI DEL NOSTRO STUDIO PER IL PROFESSIONISTA:</vt:lpstr>
      <vt:lpstr>1) INDIVIDUAZIONE DELLA CORRETTA FORMA GIURIDICA</vt:lpstr>
      <vt:lpstr>2) PIANIFICAZIONE STATUTARIA (SOCIETA’)</vt:lpstr>
      <vt:lpstr>3) INDIVIDUARE GLI STRUMENTI DI PIANIFICAZIONE FISCALE</vt:lpstr>
      <vt:lpstr>NOTE IMPORTANTI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FISCALITA’ DEL GIOVANE MEDICO</dc:title>
  <dc:creator>Studio</dc:creator>
  <cp:lastModifiedBy>Nicola Cavina</cp:lastModifiedBy>
  <cp:revision>215</cp:revision>
  <dcterms:created xsi:type="dcterms:W3CDTF">2018-06-08T15:16:15Z</dcterms:created>
  <dcterms:modified xsi:type="dcterms:W3CDTF">2025-02-18T13:38:38Z</dcterms:modified>
</cp:coreProperties>
</file>